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FFF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97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32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44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47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35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57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40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92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58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45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32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82565-8083-4DA3-8F08-AF9B8F98FD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B0A62-FB38-419B-9749-349BEDC06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5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872208"/>
          </a:xfrm>
        </p:spPr>
        <p:txBody>
          <a:bodyPr>
            <a:noAutofit/>
          </a:bodyPr>
          <a:lstStyle/>
          <a:p>
            <a:r>
              <a:rPr kumimoji="1" lang="ja-JP" altLang="en-US" sz="8000" dirty="0" smtClean="0">
                <a:latin typeface="AR P丸ゴシック体E" pitchFamily="50" charset="-128"/>
                <a:ea typeface="AR P丸ゴシック体E" pitchFamily="50" charset="-128"/>
              </a:rPr>
              <a:t>百人一首のれきし</a:t>
            </a:r>
            <a:endParaRPr kumimoji="1" lang="ja-JP" altLang="en-US" sz="8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pic>
        <p:nvPicPr>
          <p:cNvPr id="1026" name="Picture 2" descr="http://ord.yahoo.co.jp/o/image/SIG=13iorukj1/EXP=1421480972;_ylc=X3IDMgRmc3QDMARpZHgDMARvaWQDQU5kOUdjU21iMmZubG5TSjdOSDFSRHlLRU9LVFJpRnFXYU14LWZycE56cFhOZnp3QUhyWnZINk9IckdCRkhrBHADNDRLazQ0T3A0NEs1NDRPSUlPZVp2dVM2dXVTNGdPbW1sZy0tBHBvcwMyMwRzZWMDc2h3BHNsawNyaQ--/**http%3a/stat.ameba.jp/user_images/20101113/05/umezaki/4b/13/j/t02200233_0800084610856106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55975"/>
            <a:ext cx="4176464" cy="442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01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872208"/>
          </a:xfrm>
        </p:spPr>
        <p:txBody>
          <a:bodyPr>
            <a:noAutofit/>
          </a:bodyPr>
          <a:lstStyle/>
          <a:p>
            <a:r>
              <a:rPr kumimoji="1" lang="ja-JP" altLang="en-US" sz="8000" dirty="0" smtClean="0">
                <a:latin typeface="AR P丸ゴシック体E" pitchFamily="50" charset="-128"/>
                <a:ea typeface="AR P丸ゴシック体E" pitchFamily="50" charset="-128"/>
              </a:rPr>
              <a:t>①百人一首とは？</a:t>
            </a:r>
            <a:endParaRPr kumimoji="1" lang="ja-JP" altLang="en-US" sz="8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51520" y="2420888"/>
            <a:ext cx="8424936" cy="3888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 smtClean="0">
                <a:latin typeface="AR P丸ゴシック体E" pitchFamily="50" charset="-128"/>
                <a:ea typeface="AR P丸ゴシック体E" pitchFamily="50" charset="-128"/>
              </a:rPr>
              <a:t>1200</a:t>
            </a:r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年ごろ、今からおよそ</a:t>
            </a:r>
            <a:endParaRPr lang="en-US" altLang="ja-JP" sz="54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en-US" altLang="ja-JP" sz="5400" dirty="0" smtClean="0">
                <a:latin typeface="AR P丸ゴシック体E" pitchFamily="50" charset="-128"/>
                <a:ea typeface="AR P丸ゴシック体E" pitchFamily="50" charset="-128"/>
              </a:rPr>
              <a:t>800</a:t>
            </a:r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年ほど前に、</a:t>
            </a:r>
            <a:endParaRPr lang="en-US" altLang="ja-JP" sz="54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en-US" altLang="ja-JP" sz="5400" dirty="0" smtClean="0">
                <a:latin typeface="AR P丸ゴシック体E" pitchFamily="50" charset="-128"/>
                <a:ea typeface="AR P丸ゴシック体E" pitchFamily="50" charset="-128"/>
              </a:rPr>
              <a:t>100</a:t>
            </a:r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人のよい作品をえらんで作られた。</a:t>
            </a:r>
            <a:endParaRPr lang="ja-JP" altLang="en-US" sz="54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39552" y="2852936"/>
            <a:ext cx="159889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691680" y="3645024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21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187220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8000" dirty="0" smtClean="0">
                <a:latin typeface="AR P丸ゴシック体E" pitchFamily="50" charset="-128"/>
                <a:ea typeface="AR P丸ゴシック体E" pitchFamily="50" charset="-128"/>
              </a:rPr>
              <a:t>②だれが</a:t>
            </a:r>
            <a:r>
              <a:rPr kumimoji="1" lang="en-US" altLang="ja-JP" sz="80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kumimoji="1" lang="en-US" altLang="ja-JP" sz="80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kumimoji="1" lang="ja-JP" altLang="en-US" sz="8000" dirty="0" smtClean="0">
                <a:latin typeface="AR P丸ゴシック体E" pitchFamily="50" charset="-128"/>
                <a:ea typeface="AR P丸ゴシック体E" pitchFamily="50" charset="-128"/>
              </a:rPr>
              <a:t>　　つくったの？</a:t>
            </a:r>
            <a:endParaRPr kumimoji="1" lang="ja-JP" altLang="en-US" sz="8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51520" y="2420888"/>
            <a:ext cx="8424936" cy="3888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藤原　定家</a:t>
            </a:r>
            <a:endParaRPr lang="en-US" altLang="ja-JP" sz="54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（ふじわらのていか）</a:t>
            </a:r>
            <a:endParaRPr lang="ja-JP" altLang="en-US" sz="5400" dirty="0"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395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872208"/>
          </a:xfrm>
        </p:spPr>
        <p:txBody>
          <a:bodyPr>
            <a:noAutofit/>
          </a:bodyPr>
          <a:lstStyle/>
          <a:p>
            <a:r>
              <a:rPr kumimoji="1" lang="ja-JP" altLang="en-US" sz="8000" dirty="0" smtClean="0">
                <a:latin typeface="AR P丸ゴシック体E" pitchFamily="50" charset="-128"/>
                <a:ea typeface="AR P丸ゴシック体E" pitchFamily="50" charset="-128"/>
              </a:rPr>
              <a:t>③どんな歌なの？</a:t>
            </a:r>
            <a:endParaRPr kumimoji="1" lang="ja-JP" altLang="en-US" sz="8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179512" y="2132856"/>
            <a:ext cx="8712968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春や夏など、</a:t>
            </a:r>
            <a:endParaRPr lang="en-US" altLang="ja-JP" sz="54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 algn="l"/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きせつの歌はぜんぶで</a:t>
            </a:r>
            <a:r>
              <a:rPr lang="en-US" altLang="ja-JP" sz="5400" dirty="0" smtClean="0">
                <a:latin typeface="AR P丸ゴシック体E" pitchFamily="50" charset="-128"/>
                <a:ea typeface="AR P丸ゴシック体E" pitchFamily="50" charset="-128"/>
              </a:rPr>
              <a:t>32</a:t>
            </a:r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首。</a:t>
            </a:r>
            <a:endParaRPr lang="en-US" altLang="ja-JP" sz="54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 algn="l"/>
            <a:r>
              <a:rPr lang="ja-JP" altLang="en-US" sz="5400" dirty="0">
                <a:latin typeface="AR P丸ゴシック体E" pitchFamily="50" charset="-128"/>
                <a:ea typeface="AR P丸ゴシック体E" pitchFamily="50" charset="-128"/>
              </a:rPr>
              <a:t>そして</a:t>
            </a:r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、じつは一番多いのは</a:t>
            </a:r>
            <a:endParaRPr lang="en-US" altLang="ja-JP" sz="54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 algn="l"/>
            <a:r>
              <a:rPr lang="ja-JP" altLang="en-US" sz="5400" dirty="0">
                <a:latin typeface="AR P丸ゴシック体E" pitchFamily="50" charset="-128"/>
                <a:ea typeface="AR P丸ゴシック体E" pitchFamily="50" charset="-128"/>
              </a:rPr>
              <a:t>こい</a:t>
            </a:r>
            <a:r>
              <a:rPr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の歌。なんと４３首もある。</a:t>
            </a:r>
            <a:endParaRPr lang="ja-JP" altLang="en-US" sz="54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9512" y="5085184"/>
            <a:ext cx="12961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220072" y="5085184"/>
            <a:ext cx="9361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21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6336704"/>
          </a:xfrm>
        </p:spPr>
        <p:txBody>
          <a:bodyPr>
            <a:noAutofit/>
          </a:bodyPr>
          <a:lstStyle/>
          <a:p>
            <a:r>
              <a:rPr kumimoji="1" lang="ja-JP" altLang="en-US" sz="7200" dirty="0" smtClean="0">
                <a:latin typeface="AR P丸ゴシック体E" pitchFamily="50" charset="-128"/>
                <a:ea typeface="AR P丸ゴシック体E" pitchFamily="50" charset="-128"/>
              </a:rPr>
              <a:t>④</a:t>
            </a:r>
            <a:r>
              <a:rPr kumimoji="1" lang="ja-JP" altLang="en-US" sz="6600" dirty="0" smtClean="0">
                <a:latin typeface="AR P丸ゴシック体E" pitchFamily="50" charset="-128"/>
                <a:ea typeface="AR P丸ゴシック体E" pitchFamily="50" charset="-128"/>
              </a:rPr>
              <a:t>そういえば、</a:t>
            </a:r>
            <a:r>
              <a:rPr kumimoji="1" lang="en-US" altLang="ja-JP" sz="66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kumimoji="1" lang="en-US" altLang="ja-JP" sz="66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kumimoji="1" lang="ja-JP" altLang="en-US" sz="6600" dirty="0" smtClean="0">
                <a:latin typeface="AR P丸ゴシック体E" pitchFamily="50" charset="-128"/>
                <a:ea typeface="AR P丸ゴシック体E" pitchFamily="50" charset="-128"/>
              </a:rPr>
              <a:t>「</a:t>
            </a:r>
            <a:r>
              <a:rPr kumimoji="1" lang="ja-JP" altLang="en-US" sz="5400" dirty="0" smtClean="0">
                <a:latin typeface="AR P丸ゴシック体E" pitchFamily="50" charset="-128"/>
                <a:ea typeface="AR P丸ゴシック体E" pitchFamily="50" charset="-128"/>
              </a:rPr>
              <a:t>あべのなかまろしゅうかん」　</a:t>
            </a:r>
            <a:r>
              <a:rPr kumimoji="1" lang="en-US" altLang="ja-JP" sz="54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kumimoji="1" lang="en-US" altLang="ja-JP" sz="54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lang="ja-JP" altLang="en-US" sz="5400" dirty="0">
                <a:latin typeface="AR P丸ゴシック体E" pitchFamily="50" charset="-128"/>
                <a:ea typeface="AR P丸ゴシック体E" pitchFamily="50" charset="-128"/>
              </a:rPr>
              <a:t>　</a:t>
            </a:r>
            <a:r>
              <a:rPr kumimoji="1" lang="ja-JP" altLang="en-US" sz="6600" dirty="0" smtClean="0">
                <a:latin typeface="AR P丸ゴシック体E" pitchFamily="50" charset="-128"/>
                <a:ea typeface="AR P丸ゴシック体E" pitchFamily="50" charset="-128"/>
              </a:rPr>
              <a:t>の　</a:t>
            </a:r>
            <a:r>
              <a:rPr kumimoji="1" lang="en-US" altLang="ja-JP" sz="66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kumimoji="1" lang="en-US" altLang="ja-JP" sz="66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kumimoji="1" lang="ja-JP" altLang="en-US" sz="6600" dirty="0" smtClean="0">
                <a:latin typeface="AR P丸ゴシック体E" pitchFamily="50" charset="-128"/>
                <a:ea typeface="AR P丸ゴシック体E" pitchFamily="50" charset="-128"/>
              </a:rPr>
              <a:t>「あべのなかまろ」</a:t>
            </a:r>
            <a:r>
              <a:rPr kumimoji="1" lang="en-US" altLang="ja-JP" sz="66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kumimoji="1" lang="en-US" altLang="ja-JP" sz="66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kumimoji="1" lang="ja-JP" altLang="en-US" sz="6600" dirty="0" err="1" smtClean="0">
                <a:latin typeface="AR P丸ゴシック体E" pitchFamily="50" charset="-128"/>
                <a:ea typeface="AR P丸ゴシック体E" pitchFamily="50" charset="-128"/>
              </a:rPr>
              <a:t>って</a:t>
            </a:r>
            <a:r>
              <a:rPr kumimoji="1" lang="ja-JP" altLang="en-US" sz="6600" dirty="0" smtClean="0">
                <a:latin typeface="AR P丸ゴシック体E" pitchFamily="50" charset="-128"/>
                <a:ea typeface="AR P丸ゴシック体E" pitchFamily="50" charset="-128"/>
              </a:rPr>
              <a:t>だれでしょう。</a:t>
            </a:r>
            <a:endParaRPr kumimoji="1" lang="ja-JP" altLang="en-US" sz="6600" dirty="0"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851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6336704"/>
          </a:xfrm>
        </p:spPr>
        <p:txBody>
          <a:bodyPr>
            <a:noAutofit/>
          </a:bodyPr>
          <a:lstStyle/>
          <a:p>
            <a:r>
              <a:rPr kumimoji="1"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⑤「あべのなかまろ」とは、</a:t>
            </a:r>
            <a:r>
              <a:rPr kumimoji="1"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kumimoji="1"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kumimoji="1"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今から</a:t>
            </a:r>
            <a:r>
              <a:rPr kumimoji="1"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  <a:t>1300</a:t>
            </a:r>
            <a:r>
              <a:rPr kumimoji="1"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年前に１９さいで中国にわたった人。</a:t>
            </a:r>
            <a:endParaRPr kumimoji="1" lang="ja-JP" altLang="en-US" sz="6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766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6336704"/>
          </a:xfrm>
        </p:spPr>
        <p:txBody>
          <a:bodyPr>
            <a:noAutofit/>
          </a:bodyPr>
          <a:lstStyle/>
          <a:p>
            <a:r>
              <a:rPr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⑥中国</a:t>
            </a:r>
            <a:r>
              <a:rPr lang="ja-JP" altLang="en-US" sz="6000" dirty="0">
                <a:latin typeface="AR P丸ゴシック体E" pitchFamily="50" charset="-128"/>
                <a:ea typeface="AR P丸ゴシック体E" pitchFamily="50" charset="-128"/>
              </a:rPr>
              <a:t>のこうてい</a:t>
            </a:r>
            <a:r>
              <a:rPr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に</a:t>
            </a:r>
            <a:r>
              <a:rPr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つかえ、</a:t>
            </a:r>
            <a:r>
              <a:rPr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７０さいでなくなるまで</a:t>
            </a:r>
            <a:r>
              <a:rPr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日本には帰らなかった。</a:t>
            </a:r>
            <a:br>
              <a:rPr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</a:br>
            <a:endParaRPr kumimoji="1" lang="ja-JP" altLang="en-US" sz="6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401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6336704"/>
          </a:xfrm>
        </p:spPr>
        <p:txBody>
          <a:bodyPr>
            <a:noAutofit/>
          </a:bodyPr>
          <a:lstStyle/>
          <a:p>
            <a:r>
              <a:rPr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⑦そのあべのなかまろがよんだうたが、</a:t>
            </a:r>
            <a:r>
              <a:rPr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60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lang="ja-JP" altLang="en-US" sz="4800" dirty="0" smtClean="0">
                <a:latin typeface="AR P丸ゴシック体E" pitchFamily="50" charset="-128"/>
                <a:ea typeface="AR P丸ゴシック体E" pitchFamily="50" charset="-128"/>
              </a:rPr>
              <a:t>「あまのはら　ふりさけみれば　かすがなる</a:t>
            </a:r>
            <a:r>
              <a:rPr lang="ja-JP" altLang="en-US" sz="4800" dirty="0">
                <a:latin typeface="AR P丸ゴシック体E" pitchFamily="50" charset="-128"/>
                <a:ea typeface="AR P丸ゴシック体E" pitchFamily="50" charset="-128"/>
              </a:rPr>
              <a:t>　</a:t>
            </a:r>
            <a:r>
              <a:rPr lang="ja-JP" altLang="en-US" sz="4800" dirty="0" smtClean="0">
                <a:latin typeface="AR P丸ゴシック体E" pitchFamily="50" charset="-128"/>
                <a:ea typeface="AR P丸ゴシック体E" pitchFamily="50" charset="-128"/>
              </a:rPr>
              <a:t>みかさのやまに　いでしつきかも」</a:t>
            </a:r>
            <a:r>
              <a:rPr lang="en-US" altLang="ja-JP" sz="48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48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lang="ja-JP" altLang="en-US" sz="4800" dirty="0" smtClean="0">
                <a:latin typeface="AR P丸ゴシック体E" pitchFamily="50" charset="-128"/>
                <a:ea typeface="AR P丸ゴシック体E" pitchFamily="50" charset="-128"/>
              </a:rPr>
              <a:t>　　　　　　　　　　</a:t>
            </a:r>
            <a:r>
              <a:rPr lang="ja-JP" altLang="en-US" sz="6000" dirty="0" smtClean="0">
                <a:latin typeface="AR P丸ゴシック体E" pitchFamily="50" charset="-128"/>
                <a:ea typeface="AR P丸ゴシック体E" pitchFamily="50" charset="-128"/>
              </a:rPr>
              <a:t>です</a:t>
            </a:r>
            <a:r>
              <a:rPr lang="ja-JP" altLang="en-US" sz="6000" dirty="0">
                <a:latin typeface="AR P丸ゴシック体E" pitchFamily="50" charset="-128"/>
                <a:ea typeface="AR P丸ゴシック体E" pitchFamily="50" charset="-128"/>
              </a:rPr>
              <a:t>。</a:t>
            </a:r>
            <a:endParaRPr kumimoji="1" lang="ja-JP" altLang="en-US" sz="6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83568" y="2924944"/>
            <a:ext cx="799288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30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8784976" cy="3528392"/>
          </a:xfrm>
        </p:spPr>
        <p:txBody>
          <a:bodyPr>
            <a:noAutofit/>
          </a:bodyPr>
          <a:lstStyle/>
          <a:p>
            <a:r>
              <a:rPr lang="ja-JP" altLang="en-US" sz="8000" dirty="0" smtClean="0">
                <a:latin typeface="AR P丸ゴシック体E" pitchFamily="50" charset="-128"/>
                <a:ea typeface="AR P丸ゴシック体E" pitchFamily="50" charset="-128"/>
              </a:rPr>
              <a:t>もっと知りたい人は、</a:t>
            </a:r>
            <a:r>
              <a:rPr lang="en-US" altLang="ja-JP" sz="8000" dirty="0" smtClean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8000" dirty="0" smtClean="0">
                <a:latin typeface="AR P丸ゴシック体E" pitchFamily="50" charset="-128"/>
                <a:ea typeface="AR P丸ゴシック体E" pitchFamily="50" charset="-128"/>
              </a:rPr>
            </a:br>
            <a:r>
              <a:rPr lang="ja-JP" altLang="en-US" sz="8000" dirty="0">
                <a:latin typeface="AR P丸ゴシック体E" pitchFamily="50" charset="-128"/>
                <a:ea typeface="AR P丸ゴシック体E" pitchFamily="50" charset="-128"/>
              </a:rPr>
              <a:t>自分</a:t>
            </a:r>
            <a:r>
              <a:rPr lang="ja-JP" altLang="en-US" sz="8000" dirty="0" smtClean="0">
                <a:latin typeface="AR P丸ゴシック体E" pitchFamily="50" charset="-128"/>
                <a:ea typeface="AR P丸ゴシック体E" pitchFamily="50" charset="-128"/>
              </a:rPr>
              <a:t>で</a:t>
            </a:r>
            <a:r>
              <a:rPr lang="en-US" altLang="ja-JP" sz="8000" dirty="0"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8000" dirty="0">
                <a:latin typeface="AR P丸ゴシック体E" pitchFamily="50" charset="-128"/>
                <a:ea typeface="AR P丸ゴシック体E" pitchFamily="50" charset="-128"/>
              </a:rPr>
            </a:br>
            <a:r>
              <a:rPr lang="ja-JP" altLang="en-US" sz="8000" dirty="0" smtClean="0">
                <a:latin typeface="AR P丸ゴシック体E" pitchFamily="50" charset="-128"/>
                <a:ea typeface="AR P丸ゴシック体E" pitchFamily="50" charset="-128"/>
              </a:rPr>
              <a:t>しらべてみよう。</a:t>
            </a:r>
            <a:endParaRPr kumimoji="1" lang="ja-JP" altLang="en-US" sz="8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82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105</Words>
  <PresentationFormat>画面に合わせる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百人一首のれきし</vt:lpstr>
      <vt:lpstr>①百人一首とは？</vt:lpstr>
      <vt:lpstr>②だれが 　　つくったの？</vt:lpstr>
      <vt:lpstr>③どんな歌なの？</vt:lpstr>
      <vt:lpstr>④そういえば、 「あべのなかまろしゅうかん」　 　の　 「あべのなかまろ」 ってだれでしょう。</vt:lpstr>
      <vt:lpstr>⑤「あべのなかまろ」とは、 今から1300年前に１９さいで中国にわたった人。</vt:lpstr>
      <vt:lpstr>⑥中国のこうていに つかえ、 ７０さいでなくなるまで 日本には帰らなかった。 </vt:lpstr>
      <vt:lpstr>⑦そのあべのなかまろがよんだうたが、 「あまのはら　ふりさけみれば　かすがなる　みかさのやまに　いでしつきかも」 　　　　　　　　　　です。</vt:lpstr>
      <vt:lpstr>もっと知りたい人は、 自分で しらべてみよう。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2015-01-16T07:33:35Z</dcterms:created>
  <dcterms:modified xsi:type="dcterms:W3CDTF">2015-01-16T12:29:26Z</dcterms:modified>
</cp:coreProperties>
</file>