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69" r:id="rId5"/>
    <p:sldId id="270" r:id="rId6"/>
    <p:sldId id="271" r:id="rId7"/>
    <p:sldId id="287" r:id="rId8"/>
    <p:sldId id="288" r:id="rId9"/>
    <p:sldId id="284" r:id="rId10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63" autoAdjust="0"/>
  </p:normalViewPr>
  <p:slideViewPr>
    <p:cSldViewPr snapToGrid="0">
      <p:cViewPr>
        <p:scale>
          <a:sx n="80" d="100"/>
          <a:sy n="80" d="100"/>
        </p:scale>
        <p:origin x="288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86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8EB33BB8-6C7A-4BE0-9B55-9EAC48D52EC6}" type="datetimeFigureOut">
              <a:rPr kumimoji="1" lang="en-US" altLang="ja-JP">
                <a:latin typeface="Meiryo UI" panose="020B0604030504040204" pitchFamily="50" charset="-128"/>
              </a:rPr>
              <a:t>5/4/2023</a:t>
            </a:fld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 dirty="0">
              <a:latin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73F7AA83-DE31-4E93-AB07-EF7FB05F6670}" type="slidenum">
              <a:rPr kumimoji="1" lang="ja-JP">
                <a:latin typeface="Meiryo UI" panose="020B0604030504040204" pitchFamily="50" charset="-128"/>
              </a:rPr>
              <a:t>‹#›</a:t>
            </a:fld>
            <a:endParaRPr kumimoji="1" lang="ja-JP" dirty="0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fld id="{C611EF64-F73B-4314-BB6F-BC0937BBDF19}" type="datetimeFigureOut">
              <a:rPr lang="en-US" altLang="ja-JP" smtClean="0"/>
              <a:pPr/>
              <a:t>5/4/2023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>
                <a:latin typeface="Meiryo UI" panose="020B0604030504040204" pitchFamily="50" charset="-128"/>
              </a:defRPr>
            </a:lvl1pPr>
          </a:lstStyle>
          <a:p>
            <a:fld id="{935E2820-AFE1-45FA-949E-17BDB534E1D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Meiryo UI" panose="020B0604030504040204" pitchFamily="50" charset="-128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kumimoji="1" lang="ja-JP" smtClean="0"/>
              <a:t>1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kumimoji="1" lang="en-US" altLang="ja-JP" smtClean="0"/>
              <a:t>2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kumimoji="1" lang="en-US" altLang="ja-JP" smtClean="0"/>
              <a:t>3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kumimoji="1" lang="en-US" altLang="ja-JP" smtClean="0"/>
              <a:t>4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437292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kumimoji="1" lang="en-US" altLang="ja-JP" smtClean="0"/>
              <a:t>5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983314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kumimoji="1" lang="en-US" altLang="ja-JP" smtClean="0"/>
              <a:t>8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98331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 altLang="ja-JP" smtClean="0"/>
              <a:t>2019/2/27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D18-6805-46F0-B344-7C1B71CD87D0}" type="datetime5">
              <a:rPr lang="en-US" altLang="ja-JP" smtClean="0"/>
              <a:pPr/>
              <a:t>4-May-23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D18-6805-46F0-B344-7C1B71CD87D0}" type="datetime5">
              <a:rPr lang="en-US" altLang="ja-JP" smtClean="0"/>
              <a:pPr/>
              <a:t>4-May-23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 altLang="ja-JP" smtClean="0"/>
              <a:t>2019/2/27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 altLang="ja-JP" smtClean="0"/>
              <a:t>2019/2/27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 altLang="ja-JP" smtClean="0"/>
              <a:t>2019/2/27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 altLang="ja-JP" smtClean="0"/>
              <a:t>2019/2/27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 altLang="ja-JP" smtClean="0"/>
              <a:t>2019/2/27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 altLang="ja-JP" smtClean="0"/>
              <a:t>2019/2/27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D18-6805-46F0-B344-7C1B71CD87D0}" type="datetime5">
              <a:rPr lang="en-US" altLang="ja-JP" smtClean="0"/>
              <a:pPr/>
              <a:t>4-May-23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9D18-6805-46F0-B344-7C1B71CD87D0}" type="datetime5">
              <a:rPr lang="en-US" altLang="ja-JP" smtClean="0"/>
              <a:pPr/>
              <a:t>4-May-23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4289D18-6805-46F0-B344-7C1B71CD87D0}" type="datetime5">
              <a:rPr lang="en-US" altLang="ja-JP" smtClean="0"/>
              <a:pPr/>
              <a:t>4-May-23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FDBFFB2-86D9-4B8F-A59A-553A60B94BB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学級懇談会　</a:t>
            </a:r>
            <a:endParaRPr kumimoji="1" lang="ja-JP" dirty="0"/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92510" y="1328701"/>
            <a:ext cx="9536374" cy="30808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>
                <a:latin typeface="HG丸ｺﾞｼｯｸM-PRO" pitchFamily="50" charset="-128"/>
                <a:ea typeface="HG丸ｺﾞｼｯｸM-PRO" pitchFamily="50" charset="-128"/>
              </a:rPr>
              <a:t>１　担任よりあいさつ</a:t>
            </a:r>
            <a:endParaRPr lang="en-US" altLang="ja-JP" sz="4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HG丸ｺﾞｼｯｸM-PRO" pitchFamily="50" charset="-128"/>
                <a:ea typeface="HG丸ｺﾞｼｯｸM-PRO" pitchFamily="50" charset="-128"/>
              </a:rPr>
              <a:t>２　一年間</a:t>
            </a:r>
            <a:r>
              <a:rPr lang="ja-JP" altLang="ja-JP" sz="4400" dirty="0">
                <a:latin typeface="HG丸ｺﾞｼｯｸM-PRO" pitchFamily="50" charset="-128"/>
                <a:ea typeface="HG丸ｺﾞｼｯｸM-PRO" pitchFamily="50" charset="-128"/>
              </a:rPr>
              <a:t>の生活・学習の様子</a:t>
            </a:r>
            <a:endParaRPr lang="en-US" altLang="ja-JP" sz="4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ja-JP" sz="4400" dirty="0">
                <a:latin typeface="HG丸ｺﾞｼｯｸM-PRO" pitchFamily="50" charset="-128"/>
                <a:ea typeface="HG丸ｺﾞｼｯｸM-PRO" pitchFamily="50" charset="-128"/>
              </a:rPr>
              <a:t>通知表の見方について</a:t>
            </a:r>
            <a:endParaRPr lang="en-US" altLang="ja-JP" sz="4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HG丸ｺﾞｼｯｸM-PRO" pitchFamily="50" charset="-128"/>
                <a:ea typeface="HG丸ｺﾞｼｯｸM-PRO" pitchFamily="50" charset="-128"/>
              </a:rPr>
              <a:t>３　</a:t>
            </a:r>
            <a:r>
              <a:rPr lang="ja-JP" altLang="en-US" sz="4400" dirty="0" smtClean="0">
                <a:latin typeface="HG丸ｺﾞｼｯｸM-PRO" pitchFamily="50" charset="-128"/>
                <a:ea typeface="HG丸ｺﾞｼｯｸM-PRO" pitchFamily="50" charset="-128"/>
              </a:rPr>
              <a:t>〇</a:t>
            </a:r>
            <a:r>
              <a:rPr lang="ja-JP" altLang="ja-JP" sz="4400" dirty="0" smtClean="0">
                <a:latin typeface="HG丸ｺﾞｼｯｸM-PRO" pitchFamily="50" charset="-128"/>
                <a:ea typeface="HG丸ｺﾞｼｯｸM-PRO" pitchFamily="50" charset="-128"/>
              </a:rPr>
              <a:t>休み</a:t>
            </a:r>
            <a:r>
              <a:rPr lang="ja-JP" altLang="ja-JP" sz="4400" dirty="0">
                <a:latin typeface="HG丸ｺﾞｼｯｸM-PRO" pitchFamily="50" charset="-128"/>
                <a:ea typeface="HG丸ｺﾞｼｯｸM-PRO" pitchFamily="50" charset="-128"/>
              </a:rPr>
              <a:t>の生活</a:t>
            </a:r>
            <a:r>
              <a:rPr lang="ja-JP" altLang="en-US" sz="4400" dirty="0"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ja-JP" altLang="ja-JP" sz="4400" dirty="0">
                <a:latin typeface="HG丸ｺﾞｼｯｸM-PRO" pitchFamily="50" charset="-128"/>
                <a:ea typeface="HG丸ｺﾞｼｯｸM-PRO" pitchFamily="50" charset="-128"/>
              </a:rPr>
              <a:t>宿題について</a:t>
            </a:r>
            <a:endParaRPr lang="en-US" altLang="ja-JP" sz="4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HG丸ｺﾞｼｯｸM-PRO" pitchFamily="50" charset="-128"/>
                <a:ea typeface="HG丸ｺﾞｼｯｸM-PRO" pitchFamily="50" charset="-128"/>
              </a:rPr>
              <a:t>４　</a:t>
            </a:r>
            <a:r>
              <a:rPr lang="ja-JP" altLang="en-US" sz="4400" dirty="0" smtClean="0">
                <a:latin typeface="HG丸ｺﾞｼｯｸM-PRO" pitchFamily="50" charset="-128"/>
                <a:ea typeface="HG丸ｺﾞｼｯｸM-PRO" pitchFamily="50" charset="-128"/>
              </a:rPr>
              <a:t>〇年生</a:t>
            </a:r>
            <a:r>
              <a:rPr lang="ja-JP" altLang="en-US" sz="4400" dirty="0">
                <a:latin typeface="HG丸ｺﾞｼｯｸM-PRO" pitchFamily="50" charset="-128"/>
                <a:ea typeface="HG丸ｺﾞｼｯｸM-PRO" pitchFamily="50" charset="-128"/>
              </a:rPr>
              <a:t>に向けて　　</a:t>
            </a:r>
            <a:endParaRPr lang="en-US" altLang="ja-JP" sz="4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HG丸ｺﾞｼｯｸM-PRO" pitchFamily="50" charset="-128"/>
                <a:ea typeface="HG丸ｺﾞｼｯｸM-PRO" pitchFamily="50" charset="-128"/>
              </a:rPr>
              <a:t>５　保護者のみなさまから一言</a:t>
            </a:r>
            <a:endParaRPr lang="en-US" altLang="ja-JP" sz="440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sz="4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0703" y="0"/>
            <a:ext cx="9372600" cy="1200416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本日の予定</a:t>
            </a:r>
            <a:endParaRPr kumimoji="1" lang="ja-JP" sz="5400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134" y="243280"/>
            <a:ext cx="9372600" cy="750207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・担任より　～今年成長した３つの力～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428792" y="1778861"/>
            <a:ext cx="11358693" cy="1092666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ja-JP" altLang="en-US" sz="5400" dirty="0">
                <a:solidFill>
                  <a:srgbClr val="FF0000"/>
                </a:solidFill>
              </a:rPr>
              <a:t>①</a:t>
            </a:r>
            <a:r>
              <a:rPr lang="ja-JP" altLang="en-US" sz="5400" dirty="0" smtClean="0">
                <a:solidFill>
                  <a:srgbClr val="FF0000"/>
                </a:solidFill>
              </a:rPr>
              <a:t>全員で同じ目標に向かって取り組む力</a:t>
            </a:r>
            <a:endParaRPr kumimoji="1" lang="ja-JP" sz="5400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sz="quarter" idx="14"/>
          </p:nvPr>
        </p:nvSpPr>
        <p:spPr>
          <a:xfrm>
            <a:off x="1520315" y="3388453"/>
            <a:ext cx="9175649" cy="190794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4000" dirty="0"/>
              <a:t>→運動会、学習</a:t>
            </a:r>
            <a:r>
              <a:rPr lang="ja-JP" altLang="en-US" sz="4000" dirty="0" smtClean="0"/>
              <a:t>発表会</a:t>
            </a:r>
            <a:endParaRPr lang="en-US" altLang="ja-JP" sz="4000" dirty="0" smtClean="0"/>
          </a:p>
          <a:p>
            <a:pPr marL="45720" indent="0">
              <a:buNone/>
            </a:pPr>
            <a:r>
              <a:rPr lang="ja-JP" altLang="en-US" sz="4000" dirty="0" smtClean="0"/>
              <a:t>　</a:t>
            </a:r>
            <a:endParaRPr kumimoji="1" lang="ja-JP" sz="4000" dirty="0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134" y="243280"/>
            <a:ext cx="9372600" cy="750207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・担任より　～今年成長した３つの力～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287134" y="1770471"/>
            <a:ext cx="11650400" cy="1804001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ja-JP" altLang="en-US" sz="5400" dirty="0" smtClean="0">
                <a:solidFill>
                  <a:srgbClr val="FF0000"/>
                </a:solidFill>
              </a:rPr>
              <a:t>②考えて行動する力</a:t>
            </a:r>
            <a:endParaRPr lang="en-US" altLang="ja-JP" sz="5400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ja-JP" altLang="en-US" sz="5400" dirty="0" smtClean="0">
                <a:solidFill>
                  <a:srgbClr val="FF0000"/>
                </a:solidFill>
              </a:rPr>
              <a:t>　</a:t>
            </a:r>
            <a:endParaRPr kumimoji="1" lang="ja-JP" sz="5400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sz="quarter" idx="14"/>
          </p:nvPr>
        </p:nvSpPr>
        <p:spPr>
          <a:xfrm>
            <a:off x="1532190" y="2687809"/>
            <a:ext cx="9175649" cy="1812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4000" dirty="0" smtClean="0"/>
              <a:t>→係活動（企画、イベント）</a:t>
            </a:r>
            <a:endParaRPr lang="en-US" altLang="ja-JP" sz="4000" dirty="0"/>
          </a:p>
          <a:p>
            <a:pPr marL="45720" indent="0">
              <a:buNone/>
            </a:pPr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 </a:t>
            </a:r>
            <a:r>
              <a:rPr lang="ja-JP" altLang="en-US" sz="4000" dirty="0"/>
              <a:t>学校で</a:t>
            </a:r>
            <a:r>
              <a:rPr lang="ja-JP" altLang="en-US" sz="4000" dirty="0" smtClean="0"/>
              <a:t>の生活全般</a:t>
            </a:r>
            <a:endParaRPr kumimoji="1" lang="ja-JP" sz="4000" dirty="0"/>
          </a:p>
        </p:txBody>
      </p:sp>
    </p:spTree>
    <p:extLst>
      <p:ext uri="{BB962C8B-B14F-4D97-AF65-F5344CB8AC3E}">
        <p14:creationId xmlns:p14="http://schemas.microsoft.com/office/powerpoint/2010/main" val="209481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134" y="243280"/>
            <a:ext cx="9372600" cy="750207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・担任より　～今年成長した３つの力～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287134" y="1770472"/>
            <a:ext cx="11650400" cy="109266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5400" dirty="0">
                <a:solidFill>
                  <a:srgbClr val="FF0000"/>
                </a:solidFill>
              </a:rPr>
              <a:t>③お互いを</a:t>
            </a:r>
            <a:r>
              <a:rPr lang="ja-JP" altLang="en-US" sz="5400" dirty="0" smtClean="0">
                <a:solidFill>
                  <a:srgbClr val="FF0000"/>
                </a:solidFill>
              </a:rPr>
              <a:t>認め合う力</a:t>
            </a:r>
            <a:endParaRPr kumimoji="1" lang="ja-JP" sz="5400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sz="quarter" idx="14"/>
          </p:nvPr>
        </p:nvSpPr>
        <p:spPr>
          <a:xfrm>
            <a:off x="1520315" y="2814453"/>
            <a:ext cx="9175649" cy="28025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ja-JP" altLang="en-US" sz="4000" dirty="0" smtClean="0"/>
              <a:t>→・グループ・ペア学習</a:t>
            </a:r>
            <a:endParaRPr lang="en-US" altLang="ja-JP" sz="4000" dirty="0" smtClean="0"/>
          </a:p>
          <a:p>
            <a:pPr marL="45720" indent="0">
              <a:buNone/>
            </a:pPr>
            <a:r>
              <a:rPr kumimoji="1" lang="ja-JP" altLang="en-US" sz="4000" dirty="0"/>
              <a:t>　</a:t>
            </a:r>
            <a:r>
              <a:rPr lang="ja-JP" altLang="en-US" sz="4000" dirty="0"/>
              <a:t> </a:t>
            </a:r>
            <a:r>
              <a:rPr lang="ja-JP" altLang="en-US" sz="4000" dirty="0" smtClean="0"/>
              <a:t>・授業での話し合い</a:t>
            </a:r>
            <a:endParaRPr kumimoji="1" lang="ja-JP" sz="4000" dirty="0"/>
          </a:p>
        </p:txBody>
      </p:sp>
    </p:spTree>
    <p:extLst>
      <p:ext uri="{BB962C8B-B14F-4D97-AF65-F5344CB8AC3E}">
        <p14:creationId xmlns:p14="http://schemas.microsoft.com/office/powerpoint/2010/main" val="416813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8162" y="-146462"/>
            <a:ext cx="9372600" cy="1200416"/>
          </a:xfrm>
        </p:spPr>
        <p:txBody>
          <a:bodyPr/>
          <a:lstStyle/>
          <a:p>
            <a:r>
              <a:rPr lang="ja-JP" altLang="ja-JP" sz="3600" dirty="0" smtClean="0"/>
              <a:t>生活</a:t>
            </a:r>
            <a:r>
              <a:rPr lang="ja-JP" altLang="en-US" sz="3600" dirty="0" smtClean="0"/>
              <a:t>面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938274" y="1170213"/>
            <a:ext cx="10818421" cy="544186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ja-JP" altLang="en-US" sz="2400" dirty="0" smtClean="0"/>
              <a:t>　・挨拶　　　　　　　「○○先生、おはようござま</a:t>
            </a:r>
            <a:r>
              <a:rPr lang="ja-JP" altLang="en-US" sz="2400" dirty="0" err="1" smtClean="0"/>
              <a:t>す</a:t>
            </a:r>
            <a:r>
              <a:rPr lang="ja-JP" altLang="en-US" sz="2400" dirty="0" smtClean="0"/>
              <a:t>！」</a:t>
            </a:r>
            <a:endParaRPr lang="en-US" altLang="ja-JP" sz="2400" dirty="0" smtClean="0"/>
          </a:p>
          <a:p>
            <a:pPr marL="0" indent="0"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・</a:t>
            </a:r>
            <a:r>
              <a:rPr lang="ja-JP" altLang="ja-JP" sz="2400" dirty="0"/>
              <a:t>無言</a:t>
            </a:r>
            <a:r>
              <a:rPr lang="ja-JP" altLang="ja-JP" sz="2400" dirty="0" smtClean="0"/>
              <a:t>清掃</a:t>
            </a:r>
            <a:r>
              <a:rPr lang="ja-JP" altLang="en-US" sz="2400" dirty="0" smtClean="0"/>
              <a:t>　　　　</a:t>
            </a:r>
            <a:r>
              <a:rPr lang="ja-JP" altLang="ja-JP" sz="2400" dirty="0" smtClean="0"/>
              <a:t>掃除</a:t>
            </a:r>
            <a:r>
              <a:rPr lang="ja-JP" altLang="ja-JP" sz="2400" dirty="0"/>
              <a:t>時間はほとんどしゃべらず、丁寧に掃除ができている</a:t>
            </a:r>
            <a:r>
              <a:rPr lang="ja-JP" altLang="ja-JP" sz="2400" dirty="0" smtClean="0"/>
              <a:t>。</a:t>
            </a:r>
            <a:endParaRPr lang="en-US" altLang="ja-JP" sz="2400" dirty="0" smtClean="0"/>
          </a:p>
          <a:p>
            <a:pPr marL="0" indent="0"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　　早く掃除が終わると、隅々までごみを拾っている。</a:t>
            </a:r>
            <a:endParaRPr lang="ja-JP" altLang="ja-JP" sz="2400" dirty="0"/>
          </a:p>
          <a:p>
            <a:pPr marL="0" indent="0">
              <a:buNone/>
              <a:defRPr/>
            </a:pPr>
            <a:r>
              <a:rPr lang="ja-JP" altLang="en-US" sz="2400" dirty="0" smtClean="0"/>
              <a:t>　・友達と仲良し　　休み時間は、ドッチボール、けいど</a:t>
            </a:r>
            <a:r>
              <a:rPr lang="ja-JP" altLang="en-US" sz="2400" dirty="0" err="1" smtClean="0"/>
              <a:t>ろを</a:t>
            </a:r>
            <a:r>
              <a:rPr lang="ja-JP" altLang="en-US" sz="2400" dirty="0" smtClean="0"/>
              <a:t>して外で遊ぶ姿がある。</a:t>
            </a:r>
            <a:endParaRPr lang="en-US" altLang="ja-JP" sz="2400" dirty="0" smtClean="0"/>
          </a:p>
          <a:p>
            <a:pPr marL="0" indent="0">
              <a:buNone/>
              <a:defRPr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教室内では折り紙やイラスト、読書をしている。</a:t>
            </a:r>
            <a:endParaRPr lang="en-US" altLang="ja-JP" sz="2300" dirty="0" smtClean="0"/>
          </a:p>
          <a:p>
            <a:pPr marL="0" indent="0">
              <a:buNone/>
              <a:defRPr/>
            </a:pPr>
            <a:r>
              <a:rPr lang="ja-JP" altLang="en-US" sz="2300" dirty="0" smtClean="0"/>
              <a:t>　・きまりを守る　　　お互いに注意ができる。</a:t>
            </a:r>
            <a:endParaRPr lang="en-US" altLang="ja-JP" sz="2300" dirty="0" smtClean="0"/>
          </a:p>
          <a:p>
            <a:pPr marL="45720" indent="0" fontAlgn="base" hangingPunct="0">
              <a:buNone/>
            </a:pPr>
            <a:r>
              <a:rPr lang="en-US" altLang="ja-JP" sz="2300" dirty="0" smtClean="0"/>
              <a:t> </a:t>
            </a:r>
            <a:r>
              <a:rPr lang="ja-JP" altLang="en-US" sz="2300" dirty="0"/>
              <a:t>・</a:t>
            </a:r>
            <a:r>
              <a:rPr lang="ja-JP" altLang="ja-JP" sz="2300" dirty="0" smtClean="0"/>
              <a:t>係</a:t>
            </a:r>
            <a:r>
              <a:rPr lang="ja-JP" altLang="ja-JP" sz="2300" dirty="0"/>
              <a:t>活動　</a:t>
            </a:r>
            <a:r>
              <a:rPr lang="ja-JP" altLang="en-US" sz="2300" dirty="0" smtClean="0"/>
              <a:t>　　　　　自分たちで企画し最後までやりきる。</a:t>
            </a:r>
            <a:endParaRPr lang="en-US" altLang="ja-JP" sz="2300" dirty="0" smtClean="0"/>
          </a:p>
          <a:p>
            <a:pPr marL="45720" indent="0" fontAlgn="base" hangingPunct="0">
              <a:buNone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お誕生日会、百人一首、外で全員遊び、他クラスとの交流、</a:t>
            </a:r>
            <a:endParaRPr lang="en-US" altLang="ja-JP" sz="2300" dirty="0" smtClean="0"/>
          </a:p>
          <a:p>
            <a:pPr marL="45720" indent="0" fontAlgn="base" hangingPunct="0">
              <a:buNone/>
            </a:pPr>
            <a:r>
              <a:rPr lang="ja-JP" altLang="en-US" sz="2300" dirty="0"/>
              <a:t>　　</a:t>
            </a:r>
            <a:r>
              <a:rPr lang="ja-JP" altLang="en-US" sz="2300" dirty="0" smtClean="0"/>
              <a:t>　　　　　　　　　　クイズ大会、イラスト大会、本の読み聞かせ、教室をきれいにしよう！</a:t>
            </a:r>
            <a:endParaRPr lang="en-US" altLang="ja-JP" sz="2300" dirty="0" smtClean="0"/>
          </a:p>
          <a:p>
            <a:pPr marL="45720" indent="0" fontAlgn="base" hangingPunct="0">
              <a:buNone/>
            </a:pPr>
            <a:r>
              <a:rPr lang="ja-JP" altLang="en-US" sz="2300" dirty="0" smtClean="0"/>
              <a:t>・当番活動　　　　　責任を持って自分の仕事に取り組んでいる。</a:t>
            </a:r>
            <a:endParaRPr lang="ja-JP" altLang="ja-JP" sz="2300" dirty="0"/>
          </a:p>
          <a:p>
            <a:pPr marL="0" indent="0">
              <a:buNone/>
              <a:defRPr/>
            </a:pPr>
            <a:endParaRPr lang="en-US" altLang="ja-JP" sz="2400" dirty="0" smtClean="0"/>
          </a:p>
          <a:p>
            <a:pPr marL="0" indent="0">
              <a:buNone/>
              <a:defRPr/>
            </a:pPr>
            <a:endParaRPr lang="en-US" altLang="ja-JP" sz="4500" dirty="0"/>
          </a:p>
          <a:p>
            <a:pPr>
              <a:defRPr/>
            </a:pPr>
            <a:endParaRPr lang="en-US" altLang="ja-JP" sz="4500" dirty="0"/>
          </a:p>
          <a:p>
            <a:pPr>
              <a:defRPr/>
            </a:pPr>
            <a:endParaRPr lang="en-US" altLang="ja-JP" dirty="0"/>
          </a:p>
          <a:p>
            <a:pPr marL="0" indent="0">
              <a:buNone/>
              <a:defRPr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0132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8162" y="-146462"/>
            <a:ext cx="9372600" cy="1200416"/>
          </a:xfrm>
        </p:spPr>
        <p:txBody>
          <a:bodyPr/>
          <a:lstStyle/>
          <a:p>
            <a:r>
              <a:rPr kumimoji="1" lang="ja-JP" altLang="en-US" dirty="0" smtClean="0"/>
              <a:t>学習面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997527" y="1137061"/>
            <a:ext cx="10818421" cy="544186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ja-JP" altLang="en-US" sz="2400" dirty="0" smtClean="0"/>
              <a:t>　・</a:t>
            </a:r>
            <a:r>
              <a:rPr lang="ja-JP" altLang="en-US" sz="2400" dirty="0"/>
              <a:t>基礎基本</a:t>
            </a:r>
            <a:r>
              <a:rPr lang="ja-JP" altLang="en-US" sz="2400" dirty="0" smtClean="0"/>
              <a:t>　　　　</a:t>
            </a:r>
            <a:r>
              <a:rPr lang="ja-JP" altLang="en-US" sz="2400" dirty="0"/>
              <a:t>漢字</a:t>
            </a:r>
            <a:r>
              <a:rPr lang="ja-JP" altLang="en-US" sz="2400" dirty="0" smtClean="0"/>
              <a:t>や計算の習得</a:t>
            </a:r>
            <a:endParaRPr lang="en-US" altLang="ja-JP" sz="2400" dirty="0" smtClean="0"/>
          </a:p>
          <a:p>
            <a:pPr marL="0" indent="0"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・話す力　　　　　　どの授業でもペア活動やグループ発表　</a:t>
            </a:r>
            <a:endParaRPr lang="en-US" altLang="ja-JP" sz="2400" dirty="0" smtClean="0"/>
          </a:p>
          <a:p>
            <a:pPr marL="0" indent="0"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　　話型　「～ですよね。」「まず、つぎに、」が定着。</a:t>
            </a:r>
            <a:endParaRPr lang="en-US" altLang="ja-JP" sz="2400" dirty="0" smtClean="0"/>
          </a:p>
          <a:p>
            <a:pPr marL="0" indent="0"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　　自分の言葉で説明している。</a:t>
            </a:r>
            <a:endParaRPr lang="en-US" altLang="ja-JP" sz="2400" dirty="0" smtClean="0"/>
          </a:p>
          <a:p>
            <a:pPr marL="0" indent="0">
              <a:buNone/>
              <a:defRPr/>
            </a:pPr>
            <a:r>
              <a:rPr lang="ja-JP" altLang="en-US" sz="2400" dirty="0" smtClean="0"/>
              <a:t>　・聞く力　　　　　　発表する人に体をむける。「うん、うん、」うなずき。</a:t>
            </a: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</a:t>
            </a:r>
            <a:endParaRPr lang="en-US" altLang="ja-JP" sz="2300" dirty="0" smtClean="0"/>
          </a:p>
          <a:p>
            <a:pPr marL="0" indent="0">
              <a:buNone/>
              <a:defRPr/>
            </a:pPr>
            <a:r>
              <a:rPr lang="ja-JP" altLang="en-US" sz="2300" dirty="0" smtClean="0"/>
              <a:t>　・書く力　　　　　　ノートを丁寧に書ける。友達の発表を聞いて、自分で気づき感想を書く。</a:t>
            </a:r>
            <a:endParaRPr lang="en-US" altLang="ja-JP" sz="2300" dirty="0" smtClean="0"/>
          </a:p>
          <a:p>
            <a:pPr marL="0" indent="0">
              <a:buNone/>
              <a:defRPr/>
            </a:pPr>
            <a:r>
              <a:rPr lang="ja-JP" altLang="en-US" sz="2300" dirty="0"/>
              <a:t>　</a:t>
            </a:r>
            <a:r>
              <a:rPr lang="ja-JP" altLang="en-US" sz="2300" dirty="0" smtClean="0"/>
              <a:t>　　　　　　　　　　　算数の説明の言葉、自分の言葉で説明の文がかける。</a:t>
            </a:r>
            <a:endParaRPr lang="en-US" altLang="ja-JP" sz="2300" dirty="0" smtClean="0"/>
          </a:p>
          <a:p>
            <a:pPr marL="0" indent="0">
              <a:buNone/>
              <a:defRPr/>
            </a:pPr>
            <a:r>
              <a:rPr lang="en-US" altLang="ja-JP" sz="2300" dirty="0" smtClean="0"/>
              <a:t> </a:t>
            </a:r>
            <a:endParaRPr lang="en-US" altLang="ja-JP" sz="4500" dirty="0"/>
          </a:p>
          <a:p>
            <a:pPr>
              <a:defRPr/>
            </a:pPr>
            <a:endParaRPr lang="en-US" altLang="ja-JP" sz="4500" dirty="0"/>
          </a:p>
          <a:p>
            <a:pPr>
              <a:defRPr/>
            </a:pPr>
            <a:endParaRPr lang="en-US" altLang="ja-JP" dirty="0"/>
          </a:p>
          <a:p>
            <a:pPr marL="0" indent="0">
              <a:buNone/>
              <a:defRPr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23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87134" y="243280"/>
            <a:ext cx="9372600" cy="750207"/>
          </a:xfrm>
        </p:spPr>
        <p:txBody>
          <a:bodyPr/>
          <a:lstStyle/>
          <a:p>
            <a:r>
              <a:rPr lang="ja-JP" altLang="ja-JP" sz="3600" dirty="0"/>
              <a:t>通知表の見方について</a:t>
            </a:r>
            <a:endParaRPr kumimoji="1" lang="ja-JP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2219005" y="1222711"/>
            <a:ext cx="9497684" cy="5184476"/>
          </a:xfrm>
        </p:spPr>
        <p:txBody>
          <a:bodyPr rtlCol="0">
            <a:normAutofit fontScale="92500" lnSpcReduction="10000"/>
          </a:bodyPr>
          <a:lstStyle/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r>
              <a:rPr lang="ja-JP" altLang="en-US" sz="3000" dirty="0"/>
              <a:t>　</a:t>
            </a:r>
            <a:r>
              <a:rPr lang="ja-JP" altLang="en-US" sz="2800" dirty="0"/>
              <a:t>通知表では観点別評価（</a:t>
            </a:r>
            <a:r>
              <a:rPr lang="ja-JP" altLang="ja-JP" sz="2800" dirty="0"/>
              <a:t>3</a:t>
            </a:r>
            <a:r>
              <a:rPr lang="ja-JP" altLang="en-US" sz="2800" dirty="0"/>
              <a:t>段階）で表しています。</a:t>
            </a:r>
            <a:endParaRPr lang="en-US" altLang="ja-JP" sz="2800" dirty="0"/>
          </a:p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r>
              <a:rPr lang="ja-JP" altLang="en-US" sz="2800" dirty="0"/>
              <a:t>　学習の目安としてご覧ください</a:t>
            </a:r>
            <a:r>
              <a:rPr lang="ja-JP" altLang="en-US" sz="2800" dirty="0" smtClean="0"/>
              <a:t>。</a:t>
            </a:r>
            <a:endParaRPr lang="en-US" altLang="ja-JP" sz="2800" dirty="0" smtClean="0"/>
          </a:p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◎</a:t>
            </a:r>
            <a:r>
              <a:rPr lang="ja-JP" altLang="en-US" sz="2800" dirty="0"/>
              <a:t>　</a:t>
            </a:r>
            <a:r>
              <a:rPr lang="ja-JP" altLang="ja-JP" sz="2800" dirty="0"/>
              <a:t>:</a:t>
            </a:r>
            <a:r>
              <a:rPr lang="ja-JP" altLang="en-US" sz="2800" dirty="0"/>
              <a:t>　よくできる（十分達成している</a:t>
            </a:r>
            <a:r>
              <a:rPr lang="ja-JP" altLang="en-US" sz="2800" dirty="0" smtClean="0"/>
              <a:t>）</a:t>
            </a:r>
            <a:endParaRPr lang="en-US" altLang="ja-JP" sz="2800" dirty="0"/>
          </a:p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</a:t>
            </a:r>
            <a:r>
              <a:rPr lang="ja-JP" altLang="ja-JP" sz="2800" dirty="0" smtClean="0"/>
              <a:t>◯</a:t>
            </a:r>
            <a:r>
              <a:rPr lang="ja-JP" altLang="en-US" sz="2800" dirty="0"/>
              <a:t>　</a:t>
            </a:r>
            <a:r>
              <a:rPr lang="ja-JP" altLang="ja-JP" sz="2800" dirty="0"/>
              <a:t>:</a:t>
            </a:r>
            <a:r>
              <a:rPr lang="ja-JP" altLang="en-US" sz="2800" dirty="0"/>
              <a:t>　できる（おおむね達成）</a:t>
            </a:r>
          </a:p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r>
              <a:rPr lang="ja-JP" altLang="en-US" sz="2800" dirty="0"/>
              <a:t>　　</a:t>
            </a:r>
            <a:r>
              <a:rPr lang="ja-JP" altLang="en-US" sz="2800" dirty="0" smtClean="0"/>
              <a:t>　　</a:t>
            </a:r>
            <a:r>
              <a:rPr lang="ja-JP" altLang="ja-JP" sz="2800" dirty="0" smtClean="0"/>
              <a:t>△</a:t>
            </a:r>
            <a:r>
              <a:rPr lang="ja-JP" altLang="en-US" sz="2800" dirty="0"/>
              <a:t>　</a:t>
            </a:r>
            <a:r>
              <a:rPr lang="ja-JP" altLang="ja-JP" sz="2800" dirty="0"/>
              <a:t>:</a:t>
            </a:r>
            <a:r>
              <a:rPr lang="ja-JP" altLang="en-US" sz="2800" dirty="0"/>
              <a:t>　がんばろう（努力を要する</a:t>
            </a:r>
            <a:r>
              <a:rPr lang="ja-JP" altLang="en-US" sz="2800" dirty="0" smtClean="0"/>
              <a:t>）</a:t>
            </a:r>
            <a:endParaRPr lang="en-US" altLang="ja-JP" sz="2800" dirty="0"/>
          </a:p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endParaRPr lang="en-US" altLang="ja-JP" sz="3000" dirty="0"/>
          </a:p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r>
              <a:rPr lang="ja-JP" altLang="en-US" sz="3000" dirty="0" err="1" smtClean="0"/>
              <a:t>。</a:t>
            </a:r>
            <a:endParaRPr lang="ja-JP" altLang="en-US" sz="3000" dirty="0" smtClean="0"/>
          </a:p>
          <a:p>
            <a:pPr marL="265686" indent="-265686" defTabSz="1088168" eaLnBrk="1" fontAlgn="auto" hangingPunct="1">
              <a:spcAft>
                <a:spcPts val="0"/>
              </a:spcAft>
              <a:buSzPct val="80000"/>
              <a:defRPr/>
            </a:pPr>
            <a:r>
              <a:rPr lang="ja-JP" altLang="en-US" sz="3000" dirty="0" smtClean="0"/>
              <a:t>△</a:t>
            </a:r>
            <a:r>
              <a:rPr lang="ja-JP" altLang="en-US" sz="3000" dirty="0"/>
              <a:t>のところは，春休みの課題として取り組んでください。</a:t>
            </a:r>
          </a:p>
          <a:p>
            <a:pPr marL="265686" indent="-265686" defTabSz="1088168" eaLnBrk="1" fontAlgn="auto" hangingPunct="1">
              <a:spcAft>
                <a:spcPts val="0"/>
              </a:spcAft>
              <a:buSzPct val="80000"/>
              <a:defRPr/>
            </a:pPr>
            <a:r>
              <a:rPr lang="ja-JP" altLang="en-US" sz="3000" dirty="0"/>
              <a:t>他の子</a:t>
            </a:r>
            <a:r>
              <a:rPr lang="ja-JP" altLang="en-US" sz="3000" dirty="0" smtClean="0"/>
              <a:t>との比較</a:t>
            </a:r>
            <a:r>
              <a:rPr lang="ja-JP" altLang="en-US" sz="3000" dirty="0"/>
              <a:t>資料ではなく，本人の中で</a:t>
            </a:r>
            <a:r>
              <a:rPr lang="ja-JP" altLang="en-US" sz="3000" dirty="0" smtClean="0"/>
              <a:t>の比較材料に！</a:t>
            </a:r>
            <a:endParaRPr lang="ja-JP" altLang="en-US" sz="3000" dirty="0"/>
          </a:p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endParaRPr lang="ja-JP" altLang="en-US" sz="3000" dirty="0"/>
          </a:p>
          <a:p>
            <a:pPr marL="0" indent="0" defTabSz="1088168" eaLnBrk="1" fontAlgn="auto" hangingPunct="1">
              <a:spcAft>
                <a:spcPts val="0"/>
              </a:spcAft>
              <a:buSzPct val="80000"/>
              <a:buNone/>
              <a:defRPr/>
            </a:pPr>
            <a:r>
              <a:rPr lang="ja-JP" altLang="en-US" sz="2800" dirty="0">
                <a:ea typeface="ＤＦ特太ゴシック体" pitchFamily="1" charset="-128"/>
              </a:rPr>
              <a:t>　　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8726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</Words>
  <PresentationFormat>ユーザー設定</PresentationFormat>
  <Paragraphs>63</Paragraphs>
  <Slides>8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ウェーブ</vt:lpstr>
      <vt:lpstr> 学級懇談会　</vt:lpstr>
      <vt:lpstr>本日の予定</vt:lpstr>
      <vt:lpstr>・担任より　～今年成長した３つの力～</vt:lpstr>
      <vt:lpstr>・担任より　～今年成長した３つの力～</vt:lpstr>
      <vt:lpstr>・担任より　～今年成長した３つの力～</vt:lpstr>
      <vt:lpstr>生活面</vt:lpstr>
      <vt:lpstr>学習面</vt:lpstr>
      <vt:lpstr>通知表の見方について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2017-02-25T22:21:49Z</dcterms:created>
  <dcterms:modified xsi:type="dcterms:W3CDTF">2023-05-04T15:11:06Z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